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17"/>
  </p:notesMasterIdLst>
  <p:sldIdLst>
    <p:sldId id="256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283" r:id="rId10"/>
    <p:sldId id="284" r:id="rId11"/>
    <p:sldId id="286" r:id="rId12"/>
    <p:sldId id="287" r:id="rId13"/>
    <p:sldId id="314" r:id="rId14"/>
    <p:sldId id="289" r:id="rId15"/>
    <p:sldId id="29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8F5CD-6C7A-4260-BF81-95E6D5486B17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316E6-1735-4115-8ADD-1CEDBC9FD0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0512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F381-0EE7-48B1-9801-DCC49A7B40E2}" type="datetimeFigureOut">
              <a:rPr lang="ru-RU" smtClean="0"/>
              <a:pPr/>
              <a:t>30.08.2017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8E484-851A-4E57-A83C-05AD49D0F6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8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F381-0EE7-48B1-9801-DCC49A7B40E2}" type="datetimeFigureOut">
              <a:rPr lang="ru-RU" smtClean="0"/>
              <a:pPr/>
              <a:t>30.08.2017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8E484-851A-4E57-A83C-05AD49D0F6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F381-0EE7-48B1-9801-DCC49A7B40E2}" type="datetimeFigureOut">
              <a:rPr lang="ru-RU" smtClean="0"/>
              <a:pPr/>
              <a:t>30.08.2017</a:t>
            </a:fld>
            <a:endParaRPr lang="ru-RU" dirty="0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8E484-851A-4E57-A83C-05AD49D0F6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F381-0EE7-48B1-9801-DCC49A7B40E2}" type="datetimeFigureOut">
              <a:rPr lang="ru-RU" smtClean="0"/>
              <a:pPr/>
              <a:t>30.08.2017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8E484-851A-4E57-A83C-05AD49D0F6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F381-0EE7-48B1-9801-DCC49A7B40E2}" type="datetimeFigureOut">
              <a:rPr lang="ru-RU" smtClean="0"/>
              <a:pPr/>
              <a:t>30.08.2017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8E484-851A-4E57-A83C-05AD49D0F6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F381-0EE7-48B1-9801-DCC49A7B40E2}" type="datetimeFigureOut">
              <a:rPr lang="ru-RU" smtClean="0"/>
              <a:pPr/>
              <a:t>30.08.2017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8E484-851A-4E57-A83C-05AD49D0F6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F381-0EE7-48B1-9801-DCC49A7B40E2}" type="datetimeFigureOut">
              <a:rPr lang="ru-RU" smtClean="0"/>
              <a:pPr/>
              <a:t>30.08.2017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8E484-851A-4E57-A83C-05AD49D0F6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F381-0EE7-48B1-9801-DCC49A7B40E2}" type="datetimeFigureOut">
              <a:rPr lang="ru-RU" smtClean="0"/>
              <a:pPr/>
              <a:t>30.08.2017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8E484-851A-4E57-A83C-05AD49D0F6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F381-0EE7-48B1-9801-DCC49A7B40E2}" type="datetimeFigureOut">
              <a:rPr lang="ru-RU" smtClean="0"/>
              <a:pPr/>
              <a:t>30.08.2017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8E484-851A-4E57-A83C-05AD49D0F6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F381-0EE7-48B1-9801-DCC49A7B40E2}" type="datetimeFigureOut">
              <a:rPr lang="ru-RU" smtClean="0"/>
              <a:pPr/>
              <a:t>30.08.2017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8E484-851A-4E57-A83C-05AD49D0F6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F381-0EE7-48B1-9801-DCC49A7B40E2}" type="datetimeFigureOut">
              <a:rPr lang="ru-RU" smtClean="0"/>
              <a:pPr/>
              <a:t>30.08.2017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8E484-851A-4E57-A83C-05AD49D0F6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7ED42-E548-4519-AC99-AB8692EB4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676400"/>
            <a:ext cx="4194175" cy="21351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01625" y="3963988"/>
            <a:ext cx="4194175" cy="2135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C46DF-D28C-45E3-B019-98AB5BB195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1C4FD-96BD-4ACE-BBEE-8BCBDF4548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9F4F381-0EE7-48B1-9801-DCC49A7B40E2}" type="datetimeFigureOut">
              <a:rPr lang="ru-RU" smtClean="0"/>
              <a:pPr/>
              <a:t>30.08.2017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678E484-851A-4E57-A83C-05AD49D0F6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</p:sldLayoutIdLst>
  <p:transition spd="med">
    <p:wedg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3504" y="4143380"/>
            <a:ext cx="3786214" cy="244827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Работу выполнил: учени</a:t>
            </a:r>
            <a:r>
              <a:rPr lang="ru-RU" sz="3200" dirty="0" smtClean="0">
                <a:solidFill>
                  <a:schemeClr val="tx1"/>
                </a:solidFill>
              </a:rPr>
              <a:t>к  7 класса </a:t>
            </a:r>
            <a:r>
              <a:rPr lang="ru-RU" sz="3200" dirty="0" err="1" smtClean="0">
                <a:solidFill>
                  <a:schemeClr val="tx1"/>
                </a:solidFill>
              </a:rPr>
              <a:t>Гирфанов</a:t>
            </a:r>
            <a:r>
              <a:rPr lang="ru-RU" sz="3200" dirty="0" smtClean="0">
                <a:solidFill>
                  <a:schemeClr val="tx1"/>
                </a:solidFill>
              </a:rPr>
              <a:t> Роберт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8926" y="6286520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/>
              <a:t>Саверовка</a:t>
            </a:r>
            <a:r>
              <a:rPr lang="ru-RU" sz="2400" dirty="0" smtClean="0"/>
              <a:t>, 2016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928802"/>
            <a:ext cx="48577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/>
              <a:t>История развития геометрии</a:t>
            </a:r>
            <a:endParaRPr lang="ru-RU" sz="66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/>
              <a:t>Цель работы:</a:t>
            </a:r>
            <a:endParaRPr lang="ru-RU" sz="7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1714488"/>
            <a:ext cx="8229600" cy="3143272"/>
          </a:xfrm>
        </p:spPr>
        <p:txBody>
          <a:bodyPr>
            <a:normAutofit fontScale="92500" lnSpcReduction="10000"/>
          </a:bodyPr>
          <a:lstStyle/>
          <a:p>
            <a:pPr lvl="0" algn="ctr" fontAlgn="base">
              <a:buNone/>
            </a:pPr>
            <a:r>
              <a:rPr lang="ru-RU" sz="7800" dirty="0"/>
              <a:t>Изучить историю появления геометрии.</a:t>
            </a:r>
          </a:p>
          <a:p>
            <a:pPr lvl="0" fontAlgn="base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1469532"/>
      </p:ext>
    </p:extLst>
  </p:cSld>
  <p:clrMapOvr>
    <a:masterClrMapping/>
  </p:clrMapOvr>
  <p:transition spd="med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/>
              <a:t>Задачи:</a:t>
            </a:r>
            <a:endParaRPr lang="ru-RU" sz="6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3600" dirty="0"/>
              <a:t>Изучить литературу об истории науки геометрии.</a:t>
            </a:r>
          </a:p>
          <a:p>
            <a:pPr lvl="0"/>
            <a:r>
              <a:rPr lang="ru-RU" sz="3600" dirty="0"/>
              <a:t>Изучить каждый этап развития геометрии.</a:t>
            </a:r>
          </a:p>
          <a:p>
            <a:pPr lvl="0"/>
            <a:r>
              <a:rPr lang="ru-RU" sz="3600" dirty="0"/>
              <a:t>Изучить роль известных ученых в становлении геометрии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425471122"/>
      </p:ext>
    </p:extLst>
  </p:cSld>
  <p:clrMapOvr>
    <a:masterClrMapping/>
  </p:clrMapOvr>
  <p:transition spd="med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14282" y="214291"/>
            <a:ext cx="8510588" cy="857256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/>
              <a:t>История возникновения геометрии</a:t>
            </a:r>
          </a:p>
        </p:txBody>
      </p:sp>
      <p:pic>
        <p:nvPicPr>
          <p:cNvPr id="88068" name="Picture 4" descr="Gisa_Pyramids_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58" y="1571612"/>
            <a:ext cx="3887787" cy="4364037"/>
          </a:xfrm>
          <a:noFill/>
        </p:spPr>
      </p:pic>
      <p:sp>
        <p:nvSpPr>
          <p:cNvPr id="88067" name="Rectangle 3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143372" y="1285860"/>
            <a:ext cx="4643470" cy="5949950"/>
          </a:xfrm>
        </p:spPr>
        <p:txBody>
          <a:bodyPr>
            <a:normAutofit/>
          </a:bodyPr>
          <a:lstStyle/>
          <a:p>
            <a:pPr eaLnBrk="1" hangingPunct="1">
              <a:buClr>
                <a:srgbClr val="660033"/>
              </a:buClr>
              <a:buFont typeface="Wingdings" pitchFamily="2" charset="2"/>
              <a:buNone/>
              <a:defRPr/>
            </a:pPr>
            <a:r>
              <a:rPr lang="ru-RU" sz="2400" b="1" dirty="0" smtClean="0"/>
              <a:t>        Особенно быстро знания о свойствах фигур развивались в Древнем Египте.</a:t>
            </a:r>
          </a:p>
          <a:p>
            <a:pPr eaLnBrk="1" hangingPunct="1">
              <a:buClr>
                <a:srgbClr val="660033"/>
              </a:buClr>
              <a:buFont typeface="Wingdings" pitchFamily="2" charset="2"/>
              <a:buNone/>
              <a:defRPr/>
            </a:pPr>
            <a:r>
              <a:rPr lang="ru-RU" sz="2400" b="1" dirty="0" smtClean="0"/>
              <a:t>       В этом государстве все земледелие было сосредоточено на узкой полосе земли – в долине реки Нил. Земли было очень мало, за участок крестьянин ежегодно платил соответствующий налог фараону.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PICT046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2910" y="549275"/>
            <a:ext cx="3330603" cy="2736850"/>
          </a:xfrm>
          <a:noFill/>
        </p:spPr>
      </p:pic>
      <p:pic>
        <p:nvPicPr>
          <p:cNvPr id="89092" name="Picture 4" descr="PICT050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8313" y="3860800"/>
            <a:ext cx="3001962" cy="2251075"/>
          </a:xfrm>
          <a:noFill/>
        </p:spPr>
      </p:pic>
      <p:sp>
        <p:nvSpPr>
          <p:cNvPr id="89091" name="Rectangle 3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3779838" y="404813"/>
            <a:ext cx="5184775" cy="57213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660033"/>
              </a:buClr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660033"/>
                </a:solidFill>
              </a:rPr>
              <a:t>        </a:t>
            </a:r>
            <a:r>
              <a:rPr lang="ru-RU" sz="2800" b="1" dirty="0" smtClean="0"/>
              <a:t>  Каждую весну Нил разливался и удобрял землю плодородным илом. Но при разливе смывались границы участков, менялись их площади.</a:t>
            </a:r>
          </a:p>
          <a:p>
            <a:pPr eaLnBrk="1" hangingPunct="1">
              <a:lnSpc>
                <a:spcPct val="90000"/>
              </a:lnSpc>
              <a:buClr>
                <a:srgbClr val="660033"/>
              </a:buClr>
              <a:buFont typeface="Wingdings" pitchFamily="2" charset="2"/>
              <a:buNone/>
              <a:defRPr/>
            </a:pPr>
            <a:r>
              <a:rPr lang="ru-RU" sz="2800" b="1" dirty="0" smtClean="0"/>
              <a:t>       Тогда пострадавшие обращались к фараону, а фараон посылал землемеров, чтобы восстановить границы участков, выяснить, как изменилась их площадь, и установить размер налога.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 </a:t>
            </a:r>
          </a:p>
        </p:txBody>
      </p:sp>
      <p:pic>
        <p:nvPicPr>
          <p:cNvPr id="90116" name="Picture 4" descr="Gisa_Sphinx_Pyramid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2910" y="571480"/>
            <a:ext cx="4000527" cy="5072098"/>
          </a:xfrm>
          <a:noFill/>
        </p:spPr>
      </p:pic>
      <p:sp>
        <p:nvSpPr>
          <p:cNvPr id="90115" name="Rectangle 3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4356100" y="500042"/>
            <a:ext cx="4787900" cy="5954731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Clr>
                <a:srgbClr val="660033"/>
              </a:buClr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          В Древнем Египте развивались и строительное искусство, торговля. Знания постепенно накапливались, систематизировались. Около 4 тыс. лет назад возникла наука об измерении расстояний, площадей и объемов, о свойствах различных фигур. Так как в основном речь шла о земельных участках, то древние греки, узнавшие об этой науке то египтян, назвали ее </a:t>
            </a:r>
            <a:r>
              <a:rPr lang="ru-RU" sz="2400" b="1" i="1" dirty="0" smtClean="0">
                <a:solidFill>
                  <a:schemeClr val="tx1"/>
                </a:solidFill>
              </a:rPr>
              <a:t>геометрией </a:t>
            </a:r>
            <a:r>
              <a:rPr lang="ru-RU" sz="2400" b="1" dirty="0" smtClean="0">
                <a:solidFill>
                  <a:schemeClr val="tx1"/>
                </a:solidFill>
              </a:rPr>
              <a:t> ( по-гречески «гео» - земля, а «метрио» - измеряю. </a:t>
            </a:r>
          </a:p>
          <a:p>
            <a:pPr eaLnBrk="1" hangingPunct="1">
              <a:lnSpc>
                <a:spcPct val="90000"/>
              </a:lnSpc>
              <a:buClr>
                <a:srgbClr val="660033"/>
              </a:buClr>
              <a:buFont typeface="Wingdings" pitchFamily="2" charset="2"/>
              <a:buNone/>
              <a:defRPr/>
            </a:pPr>
            <a:endParaRPr lang="ru-RU" sz="2400" b="1" dirty="0" smtClean="0">
              <a:solidFill>
                <a:srgbClr val="660033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3" descr="Gisa_Sphinx_Pyramids"/>
          <p:cNvPicPr>
            <a:picLocks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596" y="285728"/>
            <a:ext cx="4432329" cy="3402351"/>
          </a:xfrm>
          <a:noFill/>
        </p:spPr>
      </p:pic>
      <p:sp>
        <p:nvSpPr>
          <p:cNvPr id="91140" name="Rectangle 4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4716463" y="115888"/>
            <a:ext cx="4427537" cy="640873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Clr>
                <a:srgbClr val="00FF00"/>
              </a:buClr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00FF00"/>
                </a:solidFill>
              </a:rPr>
              <a:t>        </a:t>
            </a:r>
            <a:r>
              <a:rPr lang="ru-RU" sz="2400" b="1" dirty="0" smtClean="0">
                <a:solidFill>
                  <a:schemeClr val="tx1"/>
                </a:solidFill>
              </a:rPr>
              <a:t>Значит, «геометрия» буквально означает «землемерие»). Греческие ученые узнали  много новых свойств геометрических фигур, и уже тогда геометрией стали называть науку о геометрических фигурах, а для науки об измерении Земли ввели другое название – </a:t>
            </a:r>
            <a:r>
              <a:rPr lang="ru-RU" sz="2400" b="1" i="1" dirty="0" smtClean="0">
                <a:solidFill>
                  <a:schemeClr val="tx1"/>
                </a:solidFill>
              </a:rPr>
              <a:t>«геодезия»</a:t>
            </a:r>
            <a:r>
              <a:rPr lang="ru-RU" sz="2400" b="1" dirty="0" smtClean="0">
                <a:solidFill>
                  <a:schemeClr val="tx1"/>
                </a:solidFill>
              </a:rPr>
              <a:t>  (происходит от греческих слов «деление земли»).</a:t>
            </a:r>
          </a:p>
          <a:p>
            <a:pPr eaLnBrk="1" hangingPunct="1">
              <a:lnSpc>
                <a:spcPct val="110000"/>
              </a:lnSpc>
              <a:defRPr/>
            </a:pPr>
            <a:endParaRPr lang="ru-RU" sz="2400" b="1" dirty="0" smtClean="0">
              <a:solidFill>
                <a:srgbClr val="660033"/>
              </a:solidFill>
            </a:endParaRPr>
          </a:p>
        </p:txBody>
      </p:sp>
      <p:pic>
        <p:nvPicPr>
          <p:cNvPr id="91141" name="Picture 5" descr="Hatshepsut_Temple_1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71472" y="3786190"/>
            <a:ext cx="3744913" cy="2809875"/>
          </a:xfr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0825" y="115888"/>
            <a:ext cx="7477125" cy="10096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dirty="0" smtClean="0"/>
              <a:t>Евклид</a:t>
            </a:r>
            <a:r>
              <a:rPr lang="ru-RU" dirty="0" smtClean="0"/>
              <a:t> </a:t>
            </a:r>
          </a:p>
        </p:txBody>
      </p:sp>
      <p:sp>
        <p:nvSpPr>
          <p:cNvPr id="9523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0" y="1125538"/>
            <a:ext cx="4092575" cy="5516562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ru-RU" sz="1600" dirty="0" smtClean="0"/>
              <a:t>            </a:t>
            </a:r>
            <a:r>
              <a:rPr lang="ru-RU" sz="1800" dirty="0" smtClean="0">
                <a:solidFill>
                  <a:schemeClr val="tx1"/>
                </a:solidFill>
              </a:rPr>
              <a:t>Евклид родился в 330 году до н. э. в небольшом городке Тире, недалеко от  Афин. История не оставила подробного описания жизни одного из самых знаменитых математиков всех времён и народов. 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ru-RU" sz="1800" dirty="0" smtClean="0">
                <a:solidFill>
                  <a:schemeClr val="tx1"/>
                </a:solidFill>
              </a:rPr>
              <a:t>            Однажды царь Птолемей спросил Евклида, существует ли другой, не такой трудный путь познания геометрии, чем тот, который изложил учёный в своих «Началах». Евклид ответил: «О царь, в геометрии нет царских дорог». 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endParaRPr lang="ru-RU" sz="1800" dirty="0" smtClean="0"/>
          </a:p>
        </p:txBody>
      </p:sp>
      <p:pic>
        <p:nvPicPr>
          <p:cNvPr id="95236" name="Picture 4" descr="evklid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0413" y="1412875"/>
            <a:ext cx="2987675" cy="4464050"/>
          </a:xfr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Архимед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55576" y="1484784"/>
            <a:ext cx="3538736" cy="459028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Учёный, по выражению современников, был околдован геометрией, и, хотя у него было много прекрасных открытий, он просил на своей могиле изобразить цилиндр со вписанным  в него шаром и указать соотношение объёмов этих тел. Позже именно по этому изображению была найдена могила Архимеда.  </a:t>
            </a:r>
          </a:p>
          <a:p>
            <a:endParaRPr lang="ru-RU" dirty="0"/>
          </a:p>
        </p:txBody>
      </p:sp>
      <p:pic>
        <p:nvPicPr>
          <p:cNvPr id="7" name="Picture 2" descr="C:\Users\Оля\Desktop\West,_Benjamin_-_Cicero_and_the_magistrates_discovering_the_tomb_of_Archimed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44824"/>
            <a:ext cx="4032448" cy="321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Лобачевский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85786" y="1500174"/>
            <a:ext cx="3657600" cy="4590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1826 году великий русский математик Николай Иванович Лобачевский поставил точку в проблеме пятого постулата. Вместо него он принял допущение, согласно которому в плоскости можно построить, по крайней мере, две прямые, не пересекающиеся.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36096" y="1988840"/>
            <a:ext cx="2657425" cy="3179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 Лобачевского - геометрия Вселенной</a:t>
            </a:r>
            <a:endParaRPr lang="ru-RU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85786" y="1714488"/>
            <a:ext cx="3466728" cy="2376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Лобачевский умер непризнанным. Спустя несколько десятилетий ситуация в науке коренным образом изменилась.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149741" y="1600200"/>
            <a:ext cx="30355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 в настоящее время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1560" y="1196752"/>
            <a:ext cx="4032448" cy="5400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 несмотря на то, что возраст геометрии исчисляется тысячелетиями, геометрия и сейчас продолжает бурно развиваться. Она сохраняет важнейшее значение в наши дни. Она применяется в строительствах, технике, в практической жизни. Без неевклидовой геометрии не обойтись современной астрономии, космонавтике, физике.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556792"/>
            <a:ext cx="403860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500042"/>
            <a:ext cx="5572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Итоги:</a:t>
            </a:r>
            <a:endParaRPr lang="ru-RU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857224" y="1857364"/>
            <a:ext cx="75009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Мною была изучена история развития геометрии с древних времен до наших дней.  Оказывается многие утверждения применяются на практике и в настоящее время. Результатом проделанной работы стала презентация.</a:t>
            </a:r>
            <a:endParaRPr lang="ru-RU" sz="3200" dirty="0"/>
          </a:p>
        </p:txBody>
      </p:sp>
    </p:spTree>
  </p:cSld>
  <p:clrMapOvr>
    <a:masterClrMapping/>
  </p:clrMapOvr>
  <p:transition spd="med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Используемые ресурсы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7715200" cy="491714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Глейзер Г. И. История математики в школе.  - М. : </a:t>
            </a:r>
            <a:r>
              <a:rPr lang="ru-RU" dirty="0" err="1" smtClean="0">
                <a:solidFill>
                  <a:schemeClr val="tx1"/>
                </a:solidFill>
              </a:rPr>
              <a:t>Прсвещение</a:t>
            </a:r>
            <a:r>
              <a:rPr lang="ru-RU" dirty="0" smtClean="0">
                <a:solidFill>
                  <a:schemeClr val="tx1"/>
                </a:solidFill>
              </a:rPr>
              <a:t>, 1982г</a:t>
            </a:r>
          </a:p>
          <a:p>
            <a:r>
              <a:rPr lang="ru-RU" dirty="0" err="1" smtClean="0">
                <a:solidFill>
                  <a:schemeClr val="tx1"/>
                </a:solidFill>
              </a:rPr>
              <a:t>Депман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И. Я.,</a:t>
            </a:r>
            <a:r>
              <a:rPr lang="ru-RU" dirty="0" err="1">
                <a:solidFill>
                  <a:schemeClr val="tx1"/>
                </a:solidFill>
              </a:rPr>
              <a:t>Виленкин</a:t>
            </a:r>
            <a:r>
              <a:rPr lang="ru-RU" dirty="0">
                <a:solidFill>
                  <a:schemeClr val="tx1"/>
                </a:solidFill>
              </a:rPr>
              <a:t> Н.Я. За страницами учебника математики: пособие для </a:t>
            </a:r>
            <a:r>
              <a:rPr lang="ru-RU" dirty="0" smtClean="0">
                <a:solidFill>
                  <a:schemeClr val="tx1"/>
                </a:solidFill>
              </a:rPr>
              <a:t>учащихся.  </a:t>
            </a:r>
            <a:r>
              <a:rPr lang="ru-RU" dirty="0" smtClean="0">
                <a:solidFill>
                  <a:schemeClr val="tx1"/>
                </a:solidFill>
              </a:rPr>
              <a:t>- М.Просвещение,1989</a:t>
            </a:r>
          </a:p>
          <a:p>
            <a:r>
              <a:rPr lang="ru-RU" dirty="0">
                <a:solidFill>
                  <a:schemeClr val="tx1"/>
                </a:solidFill>
              </a:rPr>
              <a:t>Детская энциклопедия </a:t>
            </a:r>
            <a:r>
              <a:rPr lang="ru-RU" dirty="0" smtClean="0">
                <a:solidFill>
                  <a:schemeClr val="tx1"/>
                </a:solidFill>
              </a:rPr>
              <a:t>«Махаон»</a:t>
            </a:r>
          </a:p>
          <a:p>
            <a:r>
              <a:rPr lang="ru-RU" dirty="0" err="1">
                <a:solidFill>
                  <a:schemeClr val="tx1"/>
                </a:solidFill>
              </a:rPr>
              <a:t>Кордемский</a:t>
            </a:r>
            <a:r>
              <a:rPr lang="ru-RU" dirty="0">
                <a:solidFill>
                  <a:schemeClr val="tx1"/>
                </a:solidFill>
              </a:rPr>
              <a:t> Б.А. Великие жизни в математике. - М.: Просвещение, 1995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Свечников А.А. Путешествие в историю математики или как люди научились считать. – М. :Просвещение, </a:t>
            </a:r>
            <a:r>
              <a:rPr lang="ru-RU" dirty="0" smtClean="0">
                <a:solidFill>
                  <a:schemeClr val="tx1"/>
                </a:solidFill>
              </a:rPr>
              <a:t>1995</a:t>
            </a:r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i="1" dirty="0" smtClean="0"/>
              <a:t>Спасибо за внимание!!!</a:t>
            </a:r>
            <a:endParaRPr lang="ru-RU" sz="6000" i="1" dirty="0"/>
          </a:p>
        </p:txBody>
      </p:sp>
      <p:pic>
        <p:nvPicPr>
          <p:cNvPr id="22530" name="Picture 2" descr="http://boombob.ru/img/picture/Jun/16/a8fff2d77893c431a1b456f6f514d9ae/mini_1.jpg"/>
          <p:cNvPicPr>
            <a:picLocks noChangeAspect="1" noChangeArrowheads="1"/>
          </p:cNvPicPr>
          <p:nvPr/>
        </p:nvPicPr>
        <p:blipFill>
          <a:blip r:embed="rId2"/>
          <a:srcRect t="6250" b="2083"/>
          <a:stretch>
            <a:fillRect/>
          </a:stretch>
        </p:blipFill>
        <p:spPr bwMode="auto">
          <a:xfrm>
            <a:off x="2143108" y="2857496"/>
            <a:ext cx="4789298" cy="3143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5032302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tf00001173</Template>
  <TotalTime>8468</TotalTime>
  <Words>574</Words>
  <Application>Microsoft Office PowerPoint</Application>
  <PresentationFormat>Экран (4:3)</PresentationFormat>
  <Paragraphs>39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Thatch</vt:lpstr>
      <vt:lpstr>Слайд 1</vt:lpstr>
      <vt:lpstr>Цель работы:</vt:lpstr>
      <vt:lpstr>Задачи:</vt:lpstr>
      <vt:lpstr>История возникновения геометрии</vt:lpstr>
      <vt:lpstr>Слайд 5</vt:lpstr>
      <vt:lpstr> </vt:lpstr>
      <vt:lpstr>Слайд 7</vt:lpstr>
      <vt:lpstr>Евклид </vt:lpstr>
      <vt:lpstr>Архимед</vt:lpstr>
      <vt:lpstr>Лобачевский</vt:lpstr>
      <vt:lpstr> Геометрия Лобачевского - геометрия Вселенной</vt:lpstr>
      <vt:lpstr>Геометрия в настоящее время</vt:lpstr>
      <vt:lpstr>Слайд 13</vt:lpstr>
      <vt:lpstr>Используемые ресурсы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развития геометрии</dc:title>
  <dc:creator>Alex</dc:creator>
  <cp:lastModifiedBy>Дом</cp:lastModifiedBy>
  <cp:revision>75</cp:revision>
  <dcterms:created xsi:type="dcterms:W3CDTF">2015-11-14T10:47:28Z</dcterms:created>
  <dcterms:modified xsi:type="dcterms:W3CDTF">2017-08-30T10:39:40Z</dcterms:modified>
</cp:coreProperties>
</file>